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92" r:id="rId2"/>
    <p:sldId id="299" r:id="rId3"/>
    <p:sldId id="294" r:id="rId4"/>
    <p:sldId id="336" r:id="rId5"/>
    <p:sldId id="334" r:id="rId6"/>
    <p:sldId id="335" r:id="rId7"/>
    <p:sldId id="311" r:id="rId8"/>
    <p:sldId id="314" r:id="rId9"/>
    <p:sldId id="317" r:id="rId10"/>
    <p:sldId id="318" r:id="rId11"/>
    <p:sldId id="319" r:id="rId12"/>
    <p:sldId id="337" r:id="rId13"/>
    <p:sldId id="321" r:id="rId14"/>
    <p:sldId id="322" r:id="rId15"/>
    <p:sldId id="323" r:id="rId16"/>
    <p:sldId id="324" r:id="rId17"/>
    <p:sldId id="326" r:id="rId18"/>
    <p:sldId id="297" r:id="rId19"/>
    <p:sldId id="333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66" autoAdjust="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0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C930E-9CAE-F042-87AB-D0B08A7AECDC}" type="datetimeFigureOut">
              <a:rPr lang="en-US" smtClean="0"/>
              <a:t>10/8/14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7238A-BF53-0844-99D4-875C463A4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C4089-619C-964C-AA99-74E23A2BD09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A1DC5-77A3-5042-B912-6B45E4FC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22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A: The pH of the stomach is too acidic for any bacteria to survive.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B: Seeing bacteria in ulcer biopsy samples was not reported as a routine finding. 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C: Ulcers and stomach cancer are caused by age, stress and diet – bacteria have nothing to do with the problems the patients came to the hospital for.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D: He contaminated the samples with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bacteria from the environment.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75EB53-4DC7-DF4E-9DC3-4AFC2F20FC01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76EEAD-2774-D44A-A553-5A5E22182F95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Look for an association!!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7919A6-AE43-5B41-B186-32371AEB127D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C9ACD7-E92A-4349-8663-F0DFC33148F6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84C48E-5B70-1641-B73C-3C9D4522F6A5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FC739D-09AE-8945-B445-4B31E00E4B66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8F2F0-D087-8D4D-840B-41EB363A2DB6}" type="datetime1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8E0BC-4734-2249-B84A-A636E4505640}" type="datetime1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5F5284-B157-0A44-83B4-1ECC865FB924}" type="datetime1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62E0-1A3E-6C43-8E0B-7C0425802BEA}" type="datetime1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D4C8-E2E3-234A-91E4-3E55D1688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4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C7EF5-3D4E-6F4C-A271-F2F8E4675C9D}" type="datetime1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DE0C5A-F21E-B645-BE94-D4FBECA9211A}" type="datetime1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C8282-D2F9-114F-8A34-12219C531EF3}" type="datetime1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55035F-BF59-434F-831F-ABFB3493F381}" type="datetime1">
              <a:rPr lang="en-US" smtClean="0"/>
              <a:t>10/8/14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27455-E766-0F46-9876-D2219C8894CE}" type="datetime1">
              <a:rPr lang="en-US" smtClean="0"/>
              <a:t>10/8/14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B757BE-79CE-EC49-A7D1-2F74BEF0E458}" type="datetime1">
              <a:rPr lang="en-US" smtClean="0"/>
              <a:t>10/8/14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FDC24-FC75-D143-AD29-C375445FCFB0}" type="datetime1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32809-367C-9C40-ACB5-6DAA2F625336}" type="datetime1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4E6CDE5-6571-7C4A-B824-F56B4C28274E}" type="datetime1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images-1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300" y="1822450"/>
            <a:ext cx="28067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Unknow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5042" y="2693988"/>
            <a:ext cx="198596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images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3363" y="4344988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images-2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50" y="3836988"/>
            <a:ext cx="26717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images-3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3675" y="1516063"/>
            <a:ext cx="191293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350" y="17463"/>
            <a:ext cx="767412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/>
            <a:r>
              <a:rPr lang="en-US" sz="3600" b="1" dirty="0">
                <a:latin typeface="Gill Sans" charset="0"/>
                <a:cs typeface="Gill Sans" charset="0"/>
              </a:rPr>
              <a:t>Infectious Diseases</a:t>
            </a:r>
          </a:p>
          <a:p>
            <a:pPr marL="0" lvl="1"/>
            <a:r>
              <a:rPr lang="en-US" sz="3600" b="1" dirty="0">
                <a:latin typeface="Gill Sans" charset="0"/>
                <a:cs typeface="Gill Sans" charset="0"/>
              </a:rPr>
              <a:t>Lesson </a:t>
            </a:r>
            <a:r>
              <a:rPr lang="en-US" sz="3600" b="1" dirty="0" smtClean="0">
                <a:latin typeface="Gill Sans" charset="0"/>
                <a:cs typeface="Gill Sans" charset="0"/>
              </a:rPr>
              <a:t>2.5</a:t>
            </a:r>
          </a:p>
          <a:p>
            <a:pPr marL="0" lvl="1"/>
            <a:endParaRPr lang="en-US" sz="3600" b="1" dirty="0">
              <a:latin typeface="Gill Sans" charset="0"/>
              <a:cs typeface="Gill Sans" charset="0"/>
            </a:endParaRPr>
          </a:p>
          <a:p>
            <a:pPr marL="0" lvl="1" algn="ctr"/>
            <a:endParaRPr lang="en-US" sz="3600" b="1" dirty="0">
              <a:latin typeface="Gill Sans"/>
              <a:cs typeface="Gill Sans"/>
            </a:endParaRPr>
          </a:p>
          <a:p>
            <a:pPr marL="0" lvl="1" algn="ctr"/>
            <a:endParaRPr lang="en-US" sz="3600" b="1" dirty="0">
              <a:latin typeface="Gill Sans"/>
              <a:cs typeface="Gill Sans"/>
            </a:endParaRPr>
          </a:p>
          <a:p>
            <a:pPr algn="ctr"/>
            <a:endParaRPr lang="en-US" sz="36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0634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Gill Sans" charset="0"/>
                <a:ea typeface="ＭＳ Ｐゴシック" charset="0"/>
              </a:rPr>
              <a:t>Dr. Barry J. Marshall j</a:t>
            </a:r>
            <a:r>
              <a:rPr lang="en-US" sz="4000" dirty="0" smtClean="0">
                <a:latin typeface="Gill Sans" charset="0"/>
                <a:ea typeface="ＭＳ Ｐゴシック" charset="0"/>
              </a:rPr>
              <a:t>oins </a:t>
            </a:r>
            <a:br>
              <a:rPr lang="en-US" sz="4000" dirty="0" smtClean="0">
                <a:latin typeface="Gill Sans" charset="0"/>
                <a:ea typeface="ＭＳ Ｐゴシック" charset="0"/>
              </a:rPr>
            </a:br>
            <a:r>
              <a:rPr lang="en-US" sz="4000" dirty="0" smtClean="0">
                <a:latin typeface="Gill Sans" charset="0"/>
                <a:ea typeface="ＭＳ Ｐゴシック" charset="0"/>
              </a:rPr>
              <a:t>Dr</a:t>
            </a:r>
            <a:r>
              <a:rPr lang="en-US" sz="4000" dirty="0">
                <a:latin typeface="Gill Sans" charset="0"/>
                <a:ea typeface="ＭＳ Ｐゴシック" charset="0"/>
              </a:rPr>
              <a:t>. </a:t>
            </a:r>
            <a:r>
              <a:rPr lang="en-US" sz="4000" dirty="0" smtClean="0">
                <a:latin typeface="Gill Sans" charset="0"/>
                <a:ea typeface="ＭＳ Ｐゴシック" charset="0"/>
              </a:rPr>
              <a:t>Warren’</a:t>
            </a:r>
            <a:r>
              <a:rPr lang="en-US" altLang="ja-JP" sz="4000" dirty="0" smtClean="0">
                <a:latin typeface="Gill Sans" charset="0"/>
                <a:ea typeface="ＭＳ Ｐゴシック" charset="0"/>
              </a:rPr>
              <a:t>s </a:t>
            </a:r>
            <a:r>
              <a:rPr lang="en-US" altLang="ja-JP" sz="4000" dirty="0">
                <a:latin typeface="Gill Sans" charset="0"/>
                <a:ea typeface="ＭＳ Ｐゴシック" charset="0"/>
              </a:rPr>
              <a:t>r</a:t>
            </a:r>
            <a:r>
              <a:rPr lang="en-US" altLang="ja-JP" sz="4000" dirty="0" smtClean="0">
                <a:latin typeface="Gill Sans" charset="0"/>
                <a:ea typeface="ＭＳ Ｐゴシック" charset="0"/>
              </a:rPr>
              <a:t>esearch group</a:t>
            </a:r>
            <a:endParaRPr lang="en-US" sz="4000" dirty="0">
              <a:latin typeface="Gill Sans" charset="0"/>
              <a:ea typeface="ＭＳ Ｐゴシック" charset="0"/>
            </a:endParaRPr>
          </a:p>
        </p:txBody>
      </p:sp>
      <p:sp>
        <p:nvSpPr>
          <p:cNvPr id="140290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227263"/>
            <a:ext cx="4038600" cy="3898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Hypothesis: Bacteria CAUSE stomach ulcers.</a:t>
            </a:r>
          </a:p>
          <a:p>
            <a:pPr eaLnBrk="1" hangingPunct="1">
              <a:lnSpc>
                <a:spcPct val="90000"/>
              </a:lnSpc>
            </a:pPr>
            <a:endParaRPr lang="en-US" sz="1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would you do </a:t>
            </a:r>
            <a:r>
              <a:rPr lang="en-US" b="1" dirty="0" smtClean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first to test the hypothesis?</a:t>
            </a:r>
            <a:endParaRPr lang="en-US" b="1" dirty="0">
              <a:solidFill>
                <a:schemeClr val="accent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0293" name="Picture 4" descr="bmarshal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23" b="-15923"/>
          <a:stretch>
            <a:fillRect/>
          </a:stretch>
        </p:blipFill>
        <p:spPr>
          <a:xfrm>
            <a:off x="4570413" y="1541463"/>
            <a:ext cx="4038600" cy="4525962"/>
          </a:xfrm>
        </p:spPr>
      </p:pic>
      <p:sp>
        <p:nvSpPr>
          <p:cNvPr id="140292" name="TextBox 5"/>
          <p:cNvSpPr txBox="1">
            <a:spLocks noChangeArrowheads="1"/>
          </p:cNvSpPr>
          <p:nvPr/>
        </p:nvSpPr>
        <p:spPr bwMode="auto">
          <a:xfrm>
            <a:off x="4648200" y="5580063"/>
            <a:ext cx="1887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Calibri" charset="0"/>
              </a:rPr>
              <a:t>Dr. </a:t>
            </a:r>
            <a:r>
              <a:rPr lang="en-US" sz="1800" dirty="0">
                <a:latin typeface="Calibri" charset="0"/>
              </a:rPr>
              <a:t>Barry </a:t>
            </a:r>
            <a:r>
              <a:rPr lang="en-US" sz="1800" dirty="0" smtClean="0">
                <a:latin typeface="Calibri" charset="0"/>
              </a:rPr>
              <a:t>Marshall</a:t>
            </a:r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2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Gill Sans" charset="0"/>
                <a:ea typeface="ＭＳ Ｐゴシック" charset="0"/>
              </a:rPr>
              <a:t/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dirty="0">
                <a:latin typeface="Gill Sans" charset="0"/>
                <a:ea typeface="ＭＳ Ｐゴシック" charset="0"/>
              </a:rPr>
              <a:t/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dirty="0">
                <a:latin typeface="Gill Sans" charset="0"/>
                <a:ea typeface="ＭＳ Ｐゴシック" charset="0"/>
              </a:rPr>
              <a:t>Their </a:t>
            </a:r>
            <a:r>
              <a:rPr lang="en-US" dirty="0" smtClean="0">
                <a:latin typeface="Gill Sans" charset="0"/>
                <a:ea typeface="ＭＳ Ｐゴシック" charset="0"/>
              </a:rPr>
              <a:t>first </a:t>
            </a:r>
            <a:r>
              <a:rPr lang="en-US" dirty="0">
                <a:latin typeface="Gill Sans" charset="0"/>
                <a:ea typeface="ＭＳ Ｐゴシック" charset="0"/>
              </a:rPr>
              <a:t>s</a:t>
            </a:r>
            <a:r>
              <a:rPr lang="en-US" dirty="0" smtClean="0">
                <a:latin typeface="Gill Sans" charset="0"/>
                <a:ea typeface="ＭＳ Ｐゴシック" charset="0"/>
              </a:rPr>
              <a:t>urvey </a:t>
            </a:r>
            <a:r>
              <a:rPr lang="en-US" dirty="0">
                <a:latin typeface="Gill Sans" charset="0"/>
                <a:ea typeface="ＭＳ Ｐゴシック" charset="0"/>
              </a:rPr>
              <a:t>s</a:t>
            </a:r>
            <a:r>
              <a:rPr lang="en-US" dirty="0" smtClean="0">
                <a:latin typeface="Gill Sans" charset="0"/>
                <a:ea typeface="ＭＳ Ｐゴシック" charset="0"/>
              </a:rPr>
              <a:t>tudy</a:t>
            </a:r>
            <a:r>
              <a:rPr lang="en-US" dirty="0">
                <a:latin typeface="Gill Sans" charset="0"/>
                <a:ea typeface="ＭＳ Ｐゴシック" charset="0"/>
              </a:rPr>
              <a:t>: </a:t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dirty="0">
                <a:latin typeface="Gill Sans" charset="0"/>
                <a:ea typeface="ＭＳ Ｐゴシック" charset="0"/>
              </a:rPr>
              <a:t/>
            </a:r>
            <a:br>
              <a:rPr lang="en-US" dirty="0">
                <a:latin typeface="Gill Sans" charset="0"/>
                <a:ea typeface="ＭＳ Ｐゴシック" charset="0"/>
              </a:rPr>
            </a:b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14233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100 stomach ulcer patients surveyed (biopsy taken)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100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% had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H. pylori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present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Does this prove causation?</a:t>
            </a:r>
          </a:p>
          <a:p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Unfortunately </a:t>
            </a:r>
            <a:r>
              <a:rPr lang="en-US" b="1" i="1" dirty="0" smtClean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H. pylori </a:t>
            </a:r>
            <a:r>
              <a:rPr lang="en-US" b="1" dirty="0" smtClean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does not cause disease in animal models.  What can you do next?</a:t>
            </a:r>
            <a:endParaRPr lang="en-US" b="1" dirty="0">
              <a:solidFill>
                <a:schemeClr val="accent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6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83887"/>
          </a:xfrm>
        </p:spPr>
        <p:txBody>
          <a:bodyPr>
            <a:noAutofit/>
          </a:bodyPr>
          <a:lstStyle/>
          <a:p>
            <a:r>
              <a:rPr lang="en-US" dirty="0" smtClean="0"/>
              <a:t>Activity: </a:t>
            </a:r>
            <a:br>
              <a:rPr lang="en-US" dirty="0" smtClean="0"/>
            </a:br>
            <a:r>
              <a:rPr lang="en-US" dirty="0" smtClean="0"/>
              <a:t>Possible second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95714"/>
            <a:ext cx="8229600" cy="4130449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Design a experiment to test the hypothesis that </a:t>
            </a:r>
            <a:r>
              <a:rPr lang="en-US" b="1" i="1" dirty="0"/>
              <a:t>H. pylori </a:t>
            </a:r>
            <a:r>
              <a:rPr lang="en-US" b="1" dirty="0"/>
              <a:t>CAUSES stomach ulcers. In this study use antibiotics and sugar </a:t>
            </a:r>
            <a:r>
              <a:rPr lang="en-US" b="1" dirty="0" smtClean="0"/>
              <a:t>pills.</a:t>
            </a: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In </a:t>
            </a:r>
            <a:r>
              <a:rPr lang="en-US" dirty="0"/>
              <a:t>your design, focus on the following </a:t>
            </a:r>
            <a:r>
              <a:rPr lang="en-US" dirty="0" smtClean="0"/>
              <a:t>points:</a:t>
            </a:r>
          </a:p>
          <a:p>
            <a:pPr marL="800100" lvl="2" indent="0">
              <a:buNone/>
            </a:pPr>
            <a:r>
              <a:rPr lang="en-US" dirty="0" smtClean="0"/>
              <a:t> a. What </a:t>
            </a:r>
            <a:r>
              <a:rPr lang="en-US" dirty="0"/>
              <a:t>people are you going to include in the study?</a:t>
            </a:r>
          </a:p>
          <a:p>
            <a:pPr marL="857250" lvl="2" indent="0">
              <a:buNone/>
            </a:pPr>
            <a:r>
              <a:rPr lang="en-US" dirty="0" smtClean="0"/>
              <a:t>b. How </a:t>
            </a:r>
            <a:r>
              <a:rPr lang="en-US" dirty="0"/>
              <a:t>will the people be grouped and treated?</a:t>
            </a:r>
          </a:p>
          <a:p>
            <a:pPr marL="857250" lvl="2" indent="0">
              <a:buNone/>
            </a:pPr>
            <a:r>
              <a:rPr lang="en-US" dirty="0" smtClean="0"/>
              <a:t>c. How </a:t>
            </a:r>
            <a:r>
              <a:rPr lang="en-US" dirty="0"/>
              <a:t>are you going to measure changes in the ulcers?</a:t>
            </a:r>
          </a:p>
          <a:p>
            <a:pPr marL="857250" lvl="2" indent="0">
              <a:buNone/>
            </a:pPr>
            <a:r>
              <a:rPr lang="en-US" dirty="0" smtClean="0"/>
              <a:t>d. What </a:t>
            </a:r>
            <a:r>
              <a:rPr lang="en-US" dirty="0"/>
              <a:t>is your </a:t>
            </a:r>
            <a:r>
              <a:rPr lang="en-US" dirty="0" smtClean="0"/>
              <a:t>control grou</a:t>
            </a:r>
            <a:r>
              <a:rPr lang="en-US" dirty="0"/>
              <a:t>p</a:t>
            </a:r>
            <a:r>
              <a:rPr lang="en-US" dirty="0" smtClean="0"/>
              <a:t>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5499" y="1803940"/>
            <a:ext cx="7122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After </a:t>
            </a: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months, the number of ulcers per patient is assessed.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Predict what the results would look like if the </a:t>
            </a: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bacteria theory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was supported.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1980039"/>
            <a:ext cx="335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/>
              <a:t>Group 1 </a:t>
            </a:r>
            <a:r>
              <a:rPr lang="en-US" sz="2000" i="1" dirty="0"/>
              <a:t>received </a:t>
            </a:r>
            <a:r>
              <a:rPr lang="en-US" sz="2000" i="1" dirty="0" smtClean="0"/>
              <a:t>antibiotics </a:t>
            </a:r>
            <a:r>
              <a:rPr lang="en-US" sz="2000" i="1" dirty="0"/>
              <a:t>and were instructed to take them </a:t>
            </a:r>
            <a:r>
              <a:rPr lang="en-US" sz="2000" i="1" dirty="0" smtClean="0"/>
              <a:t>2x</a:t>
            </a:r>
            <a:r>
              <a:rPr lang="en-US" sz="2000" i="1" dirty="0"/>
              <a:t>/</a:t>
            </a:r>
            <a:r>
              <a:rPr lang="en-US" sz="2000" i="1" dirty="0" smtClean="0"/>
              <a:t>day.</a:t>
            </a:r>
            <a:endParaRPr lang="en-US" sz="2000" i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1929080"/>
            <a:ext cx="335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/>
              <a:t>Group 2 </a:t>
            </a:r>
            <a:r>
              <a:rPr lang="en-US" sz="2000" i="1" dirty="0"/>
              <a:t>received sugar </a:t>
            </a:r>
            <a:r>
              <a:rPr lang="en-US" sz="2000" i="1" dirty="0" smtClean="0"/>
              <a:t>pills (placebo) </a:t>
            </a:r>
            <a:r>
              <a:rPr lang="en-US" sz="2000" i="1" dirty="0"/>
              <a:t>and were instructed to take them </a:t>
            </a:r>
            <a:r>
              <a:rPr lang="en-US" sz="2000" i="1" dirty="0" smtClean="0"/>
              <a:t>2x</a:t>
            </a:r>
            <a:r>
              <a:rPr lang="en-US" sz="2000" i="1" dirty="0"/>
              <a:t>/</a:t>
            </a:r>
            <a:r>
              <a:rPr lang="en-US" sz="2000" i="1" dirty="0" smtClean="0"/>
              <a:t>day.</a:t>
            </a:r>
            <a:endParaRPr lang="en-US" sz="2000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doctors </a:t>
            </a:r>
            <a:r>
              <a:rPr lang="en-US" dirty="0" smtClean="0">
                <a:ea typeface="ＭＳ Ｐゴシック" charset="0"/>
              </a:rPr>
              <a:t>divided </a:t>
            </a:r>
            <a:r>
              <a:rPr lang="en-US" dirty="0">
                <a:ea typeface="ＭＳ Ｐゴシック" charset="0"/>
              </a:rPr>
              <a:t>patients into two groups: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Gill Sans" charset="0"/>
                <a:ea typeface="ＭＳ Ｐゴシック" charset="0"/>
              </a:rPr>
              <a:t>2. </a:t>
            </a:r>
            <a:r>
              <a:rPr lang="en-US" sz="3200" dirty="0" smtClean="0"/>
              <a:t>Using the graph below, predict the results of your experiment.</a:t>
            </a:r>
            <a:endParaRPr lang="en-US" sz="3200" dirty="0">
              <a:latin typeface="Gill Sans" charset="0"/>
              <a:ea typeface="ＭＳ Ｐゴシック" charset="0"/>
            </a:endParaRPr>
          </a:p>
        </p:txBody>
      </p:sp>
      <p:grpSp>
        <p:nvGrpSpPr>
          <p:cNvPr id="150531" name="Group 4"/>
          <p:cNvGrpSpPr>
            <a:grpSpLocks/>
          </p:cNvGrpSpPr>
          <p:nvPr/>
        </p:nvGrpSpPr>
        <p:grpSpPr bwMode="auto">
          <a:xfrm>
            <a:off x="2178050" y="2667000"/>
            <a:ext cx="4278313" cy="3146425"/>
            <a:chOff x="1372" y="2160"/>
            <a:chExt cx="2695" cy="1982"/>
          </a:xfrm>
        </p:grpSpPr>
        <p:grpSp>
          <p:nvGrpSpPr>
            <p:cNvPr id="150532" name="Group 5"/>
            <p:cNvGrpSpPr>
              <a:grpSpLocks/>
            </p:cNvGrpSpPr>
            <p:nvPr/>
          </p:nvGrpSpPr>
          <p:grpSpPr bwMode="auto">
            <a:xfrm>
              <a:off x="1920" y="2160"/>
              <a:ext cx="1920" cy="1728"/>
              <a:chOff x="624" y="1200"/>
              <a:chExt cx="960" cy="912"/>
            </a:xfrm>
          </p:grpSpPr>
          <p:sp>
            <p:nvSpPr>
              <p:cNvPr id="150535" name="Line 6"/>
              <p:cNvSpPr>
                <a:spLocks noChangeShapeType="1"/>
              </p:cNvSpPr>
              <p:nvPr/>
            </p:nvSpPr>
            <p:spPr bwMode="auto">
              <a:xfrm>
                <a:off x="624" y="1200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6" name="Line 7"/>
              <p:cNvSpPr>
                <a:spLocks noChangeShapeType="1"/>
              </p:cNvSpPr>
              <p:nvPr/>
            </p:nvSpPr>
            <p:spPr bwMode="auto">
              <a:xfrm>
                <a:off x="624" y="211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0533" name="Text Box 8"/>
            <p:cNvSpPr txBox="1">
              <a:spLocks noChangeArrowheads="1"/>
            </p:cNvSpPr>
            <p:nvPr/>
          </p:nvSpPr>
          <p:spPr bwMode="auto">
            <a:xfrm>
              <a:off x="1958" y="3911"/>
              <a:ext cx="21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Control		Experimental</a:t>
              </a:r>
            </a:p>
          </p:txBody>
        </p:sp>
        <p:sp>
          <p:nvSpPr>
            <p:cNvPr id="150534" name="Text Box 9"/>
            <p:cNvSpPr txBox="1">
              <a:spLocks noChangeArrowheads="1"/>
            </p:cNvSpPr>
            <p:nvPr/>
          </p:nvSpPr>
          <p:spPr bwMode="auto">
            <a:xfrm rot="-5400000">
              <a:off x="948" y="2872"/>
              <a:ext cx="12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Number of ulcers </a:t>
              </a:r>
            </a:p>
            <a:p>
              <a:pPr eaLnBrk="1" hangingPunct="1"/>
              <a:r>
                <a:rPr lang="en-US" sz="1800"/>
                <a:t>after 2 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76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Gill Sans" charset="0"/>
                <a:ea typeface="ＭＳ Ｐゴシック" charset="0"/>
              </a:rPr>
              <a:t>Which graph most closely matches the results you predicted?</a:t>
            </a:r>
          </a:p>
        </p:txBody>
      </p:sp>
      <p:grpSp>
        <p:nvGrpSpPr>
          <p:cNvPr id="151555" name="Group 6"/>
          <p:cNvGrpSpPr>
            <a:grpSpLocks/>
          </p:cNvGrpSpPr>
          <p:nvPr/>
        </p:nvGrpSpPr>
        <p:grpSpPr bwMode="auto">
          <a:xfrm>
            <a:off x="1600200" y="1759458"/>
            <a:ext cx="1828800" cy="1752600"/>
            <a:chOff x="624" y="1200"/>
            <a:chExt cx="960" cy="912"/>
          </a:xfrm>
        </p:grpSpPr>
        <p:sp>
          <p:nvSpPr>
            <p:cNvPr id="151584" name="Line 4"/>
            <p:cNvSpPr>
              <a:spLocks noChangeShapeType="1"/>
            </p:cNvSpPr>
            <p:nvPr/>
          </p:nvSpPr>
          <p:spPr bwMode="auto">
            <a:xfrm>
              <a:off x="624" y="120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85" name="Line 5"/>
            <p:cNvSpPr>
              <a:spLocks noChangeShapeType="1"/>
            </p:cNvSpPr>
            <p:nvPr/>
          </p:nvSpPr>
          <p:spPr bwMode="auto">
            <a:xfrm>
              <a:off x="624" y="21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556" name="Group 7"/>
          <p:cNvGrpSpPr>
            <a:grpSpLocks/>
          </p:cNvGrpSpPr>
          <p:nvPr/>
        </p:nvGrpSpPr>
        <p:grpSpPr bwMode="auto">
          <a:xfrm>
            <a:off x="5791200" y="4191000"/>
            <a:ext cx="2133600" cy="1905000"/>
            <a:chOff x="624" y="1200"/>
            <a:chExt cx="960" cy="912"/>
          </a:xfrm>
        </p:grpSpPr>
        <p:sp>
          <p:nvSpPr>
            <p:cNvPr id="151582" name="Line 8"/>
            <p:cNvSpPr>
              <a:spLocks noChangeShapeType="1"/>
            </p:cNvSpPr>
            <p:nvPr/>
          </p:nvSpPr>
          <p:spPr bwMode="auto">
            <a:xfrm>
              <a:off x="624" y="120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83" name="Line 9"/>
            <p:cNvSpPr>
              <a:spLocks noChangeShapeType="1"/>
            </p:cNvSpPr>
            <p:nvPr/>
          </p:nvSpPr>
          <p:spPr bwMode="auto">
            <a:xfrm>
              <a:off x="624" y="21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557" name="Group 10"/>
          <p:cNvGrpSpPr>
            <a:grpSpLocks/>
          </p:cNvGrpSpPr>
          <p:nvPr/>
        </p:nvGrpSpPr>
        <p:grpSpPr bwMode="auto">
          <a:xfrm>
            <a:off x="1600200" y="4108450"/>
            <a:ext cx="2133600" cy="1981200"/>
            <a:chOff x="624" y="1200"/>
            <a:chExt cx="960" cy="912"/>
          </a:xfrm>
        </p:grpSpPr>
        <p:sp>
          <p:nvSpPr>
            <p:cNvPr id="151580" name="Line 11"/>
            <p:cNvSpPr>
              <a:spLocks noChangeShapeType="1"/>
            </p:cNvSpPr>
            <p:nvPr/>
          </p:nvSpPr>
          <p:spPr bwMode="auto">
            <a:xfrm>
              <a:off x="624" y="120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81" name="Line 12"/>
            <p:cNvSpPr>
              <a:spLocks noChangeShapeType="1"/>
            </p:cNvSpPr>
            <p:nvPr/>
          </p:nvSpPr>
          <p:spPr bwMode="auto">
            <a:xfrm>
              <a:off x="624" y="21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558" name="Group 13"/>
          <p:cNvGrpSpPr>
            <a:grpSpLocks/>
          </p:cNvGrpSpPr>
          <p:nvPr/>
        </p:nvGrpSpPr>
        <p:grpSpPr bwMode="auto">
          <a:xfrm>
            <a:off x="5867400" y="1676400"/>
            <a:ext cx="1905000" cy="1752600"/>
            <a:chOff x="624" y="1200"/>
            <a:chExt cx="960" cy="912"/>
          </a:xfrm>
        </p:grpSpPr>
        <p:sp>
          <p:nvSpPr>
            <p:cNvPr id="151578" name="Line 14"/>
            <p:cNvSpPr>
              <a:spLocks noChangeShapeType="1"/>
            </p:cNvSpPr>
            <p:nvPr/>
          </p:nvSpPr>
          <p:spPr bwMode="auto">
            <a:xfrm>
              <a:off x="624" y="120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79" name="Line 15"/>
            <p:cNvSpPr>
              <a:spLocks noChangeShapeType="1"/>
            </p:cNvSpPr>
            <p:nvPr/>
          </p:nvSpPr>
          <p:spPr bwMode="auto">
            <a:xfrm>
              <a:off x="624" y="21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59" name="Text Box 16"/>
          <p:cNvSpPr txBox="1">
            <a:spLocks noChangeArrowheads="1"/>
          </p:cNvSpPr>
          <p:nvPr/>
        </p:nvSpPr>
        <p:spPr bwMode="auto">
          <a:xfrm rot="-5400000">
            <a:off x="165100" y="4781550"/>
            <a:ext cx="198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Number of ulcers </a:t>
            </a:r>
          </a:p>
          <a:p>
            <a:pPr eaLnBrk="1" hangingPunct="1"/>
            <a:r>
              <a:rPr lang="en-US" sz="1800"/>
              <a:t>after 2 months</a:t>
            </a:r>
          </a:p>
        </p:txBody>
      </p:sp>
      <p:sp>
        <p:nvSpPr>
          <p:cNvPr id="151560" name="Text Box 17"/>
          <p:cNvSpPr txBox="1">
            <a:spLocks noChangeArrowheads="1"/>
          </p:cNvSpPr>
          <p:nvPr/>
        </p:nvSpPr>
        <p:spPr bwMode="auto">
          <a:xfrm rot="-5400000">
            <a:off x="171450" y="2006600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Number of ulcers </a:t>
            </a:r>
          </a:p>
          <a:p>
            <a:pPr eaLnBrk="1" hangingPunct="1"/>
            <a:r>
              <a:rPr lang="en-US" sz="1800"/>
              <a:t>after 2 months</a:t>
            </a:r>
          </a:p>
        </p:txBody>
      </p:sp>
      <p:sp>
        <p:nvSpPr>
          <p:cNvPr id="151561" name="Text Box 18"/>
          <p:cNvSpPr txBox="1">
            <a:spLocks noChangeArrowheads="1"/>
          </p:cNvSpPr>
          <p:nvPr/>
        </p:nvSpPr>
        <p:spPr bwMode="auto">
          <a:xfrm rot="-5400000">
            <a:off x="4438650" y="2159000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Number of ulcers </a:t>
            </a:r>
          </a:p>
          <a:p>
            <a:pPr eaLnBrk="1" hangingPunct="1"/>
            <a:r>
              <a:rPr lang="en-US" sz="1800"/>
              <a:t>after 2 months</a:t>
            </a:r>
          </a:p>
        </p:txBody>
      </p:sp>
      <p:sp>
        <p:nvSpPr>
          <p:cNvPr id="151562" name="Text Box 19"/>
          <p:cNvSpPr txBox="1">
            <a:spLocks noChangeArrowheads="1"/>
          </p:cNvSpPr>
          <p:nvPr/>
        </p:nvSpPr>
        <p:spPr bwMode="auto">
          <a:xfrm rot="-5400000">
            <a:off x="4400550" y="4781550"/>
            <a:ext cx="198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Number of ulcers </a:t>
            </a:r>
          </a:p>
          <a:p>
            <a:pPr eaLnBrk="1" hangingPunct="1"/>
            <a:r>
              <a:rPr lang="en-US" sz="1800"/>
              <a:t>after 2 months</a:t>
            </a:r>
          </a:p>
        </p:txBody>
      </p:sp>
      <p:sp>
        <p:nvSpPr>
          <p:cNvPr id="151563" name="Rectangle 24"/>
          <p:cNvSpPr>
            <a:spLocks noChangeArrowheads="1"/>
          </p:cNvSpPr>
          <p:nvPr/>
        </p:nvSpPr>
        <p:spPr bwMode="auto">
          <a:xfrm>
            <a:off x="1752600" y="1827213"/>
            <a:ext cx="4572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564" name="Rectangle 25"/>
          <p:cNvSpPr>
            <a:spLocks noChangeArrowheads="1"/>
          </p:cNvSpPr>
          <p:nvPr/>
        </p:nvSpPr>
        <p:spPr bwMode="auto">
          <a:xfrm>
            <a:off x="2819400" y="3359658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565" name="Rectangle 26"/>
          <p:cNvSpPr>
            <a:spLocks noChangeArrowheads="1"/>
          </p:cNvSpPr>
          <p:nvPr/>
        </p:nvSpPr>
        <p:spPr bwMode="auto">
          <a:xfrm>
            <a:off x="6019800" y="3276600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566" name="Rectangle 27"/>
          <p:cNvSpPr>
            <a:spLocks noChangeArrowheads="1"/>
          </p:cNvSpPr>
          <p:nvPr/>
        </p:nvSpPr>
        <p:spPr bwMode="auto">
          <a:xfrm>
            <a:off x="6934200" y="1752600"/>
            <a:ext cx="4572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567" name="Rectangle 28"/>
          <p:cNvSpPr>
            <a:spLocks noChangeArrowheads="1"/>
          </p:cNvSpPr>
          <p:nvPr/>
        </p:nvSpPr>
        <p:spPr bwMode="auto">
          <a:xfrm>
            <a:off x="1757191" y="4696424"/>
            <a:ext cx="533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568" name="Rectangle 29"/>
          <p:cNvSpPr>
            <a:spLocks noChangeArrowheads="1"/>
          </p:cNvSpPr>
          <p:nvPr/>
        </p:nvSpPr>
        <p:spPr bwMode="auto">
          <a:xfrm>
            <a:off x="2819400" y="4724400"/>
            <a:ext cx="533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569" name="Rectangle 31"/>
          <p:cNvSpPr>
            <a:spLocks noChangeArrowheads="1"/>
          </p:cNvSpPr>
          <p:nvPr/>
        </p:nvSpPr>
        <p:spPr bwMode="auto">
          <a:xfrm>
            <a:off x="6096000" y="5943600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570" name="Rectangle 32"/>
          <p:cNvSpPr>
            <a:spLocks noChangeArrowheads="1"/>
          </p:cNvSpPr>
          <p:nvPr/>
        </p:nvSpPr>
        <p:spPr bwMode="auto">
          <a:xfrm>
            <a:off x="7010400" y="5943600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1571" name="Text Box 33"/>
          <p:cNvSpPr txBox="1">
            <a:spLocks noChangeArrowheads="1"/>
          </p:cNvSpPr>
          <p:nvPr/>
        </p:nvSpPr>
        <p:spPr bwMode="auto">
          <a:xfrm>
            <a:off x="380249" y="1674188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+mn-lt"/>
              </a:rPr>
              <a:t>A</a:t>
            </a:r>
          </a:p>
        </p:txBody>
      </p:sp>
      <p:sp>
        <p:nvSpPr>
          <p:cNvPr id="151572" name="Rectangle 34"/>
          <p:cNvSpPr>
            <a:spLocks noChangeArrowheads="1"/>
          </p:cNvSpPr>
          <p:nvPr/>
        </p:nvSpPr>
        <p:spPr bwMode="auto">
          <a:xfrm>
            <a:off x="4573979" y="1679575"/>
            <a:ext cx="385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B</a:t>
            </a:r>
          </a:p>
        </p:txBody>
      </p:sp>
      <p:sp>
        <p:nvSpPr>
          <p:cNvPr id="151573" name="Rectangle 35"/>
          <p:cNvSpPr>
            <a:spLocks noChangeArrowheads="1"/>
          </p:cNvSpPr>
          <p:nvPr/>
        </p:nvSpPr>
        <p:spPr bwMode="auto">
          <a:xfrm>
            <a:off x="457200" y="4343400"/>
            <a:ext cx="374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C</a:t>
            </a:r>
          </a:p>
        </p:txBody>
      </p:sp>
      <p:sp>
        <p:nvSpPr>
          <p:cNvPr id="151574" name="Rectangle 36"/>
          <p:cNvSpPr>
            <a:spLocks noChangeArrowheads="1"/>
          </p:cNvSpPr>
          <p:nvPr/>
        </p:nvSpPr>
        <p:spPr bwMode="auto">
          <a:xfrm>
            <a:off x="4548907" y="4346575"/>
            <a:ext cx="411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D</a:t>
            </a:r>
          </a:p>
        </p:txBody>
      </p:sp>
      <p:sp>
        <p:nvSpPr>
          <p:cNvPr id="151575" name="Rectangle 37"/>
          <p:cNvSpPr>
            <a:spLocks noChangeArrowheads="1"/>
          </p:cNvSpPr>
          <p:nvPr/>
        </p:nvSpPr>
        <p:spPr bwMode="auto">
          <a:xfrm>
            <a:off x="1460500" y="3503613"/>
            <a:ext cx="259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Control     Experimental</a:t>
            </a:r>
          </a:p>
        </p:txBody>
      </p:sp>
      <p:sp>
        <p:nvSpPr>
          <p:cNvPr id="151576" name="Rectangle 39"/>
          <p:cNvSpPr>
            <a:spLocks noChangeArrowheads="1"/>
          </p:cNvSpPr>
          <p:nvPr/>
        </p:nvSpPr>
        <p:spPr bwMode="auto">
          <a:xfrm>
            <a:off x="1520825" y="6068024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Control     Experimental</a:t>
            </a:r>
          </a:p>
        </p:txBody>
      </p:sp>
      <p:sp>
        <p:nvSpPr>
          <p:cNvPr id="151577" name="Rectangle 40"/>
          <p:cNvSpPr>
            <a:spLocks noChangeArrowheads="1"/>
          </p:cNvSpPr>
          <p:nvPr/>
        </p:nvSpPr>
        <p:spPr bwMode="auto">
          <a:xfrm>
            <a:off x="5791200" y="6113463"/>
            <a:ext cx="259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Control     Experimental</a:t>
            </a: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5791200" y="3436511"/>
            <a:ext cx="259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Control     Experimental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2450" y="1390649"/>
            <a:ext cx="3613751" cy="25908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7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Gill Sans" charset="0"/>
                <a:ea typeface="ＭＳ Ｐゴシック" charset="0"/>
              </a:rPr>
              <a:t>Actual </a:t>
            </a:r>
            <a:r>
              <a:rPr lang="en-US" dirty="0" smtClean="0">
                <a:latin typeface="Gill Sans" charset="0"/>
                <a:ea typeface="ＭＳ Ｐゴシック" charset="0"/>
              </a:rPr>
              <a:t>results </a:t>
            </a:r>
            <a:r>
              <a:rPr lang="en-US" dirty="0">
                <a:latin typeface="Gill Sans" charset="0"/>
                <a:ea typeface="ＭＳ Ｐゴシック" charset="0"/>
              </a:rPr>
              <a:t>of Warren &amp; Marshall</a:t>
            </a:r>
            <a:r>
              <a:rPr lang="ja-JP" altLang="en-US" dirty="0">
                <a:latin typeface="Gill Sans" charset="0"/>
                <a:ea typeface="ＭＳ Ｐゴシック" charset="0"/>
              </a:rPr>
              <a:t>’</a:t>
            </a:r>
            <a:r>
              <a:rPr lang="en-US" altLang="ja-JP" dirty="0">
                <a:latin typeface="Gill Sans" charset="0"/>
                <a:ea typeface="ＭＳ Ｐゴシック" charset="0"/>
              </a:rPr>
              <a:t>s </a:t>
            </a:r>
            <a:r>
              <a:rPr lang="en-US" altLang="ja-JP" dirty="0" smtClean="0">
                <a:latin typeface="Gill Sans" charset="0"/>
                <a:ea typeface="ＭＳ Ｐゴシック" charset="0"/>
              </a:rPr>
              <a:t>study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153602" name="Content Placeholder 7"/>
          <p:cNvSpPr>
            <a:spLocks noGrp="1"/>
          </p:cNvSpPr>
          <p:nvPr>
            <p:ph idx="1"/>
          </p:nvPr>
        </p:nvSpPr>
        <p:spPr>
          <a:xfrm>
            <a:off x="457200" y="2266950"/>
            <a:ext cx="8229600" cy="3859213"/>
          </a:xfrm>
        </p:spPr>
        <p:txBody>
          <a:bodyPr/>
          <a:lstStyle/>
          <a:p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When treated with antibiotics, 80% of patients were permanently cured of their ulcers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sz="28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 dirty="0" smtClean="0"/>
              <a:t>Do these results prove causation? </a:t>
            </a:r>
            <a:endParaRPr lang="en-US" sz="2800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2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these results prove causation?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650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800" dirty="0" smtClean="0"/>
              <a:t>he </a:t>
            </a:r>
            <a:r>
              <a:rPr lang="en-US" sz="2800" dirty="0"/>
              <a:t>ulcers could be caused by another bacteria - the antibiotics are not </a:t>
            </a:r>
            <a:r>
              <a:rPr lang="en-US" sz="2800" i="1" dirty="0"/>
              <a:t>H. pylori </a:t>
            </a:r>
            <a:r>
              <a:rPr lang="en-US" sz="2800" dirty="0" smtClean="0"/>
              <a:t>specific</a:t>
            </a:r>
            <a:r>
              <a:rPr lang="en-US" sz="2800" dirty="0"/>
              <a:t>!</a:t>
            </a:r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The bacteria may propagate the ulcers but not cause them in the first place.</a:t>
            </a:r>
          </a:p>
          <a:p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Which of Koch’s postulates was missing?</a:t>
            </a:r>
          </a:p>
          <a:p>
            <a:pPr lvl="1"/>
            <a:r>
              <a:rPr lang="en-US" sz="2400" b="1" dirty="0">
                <a:solidFill>
                  <a:srgbClr val="800000"/>
                </a:solidFill>
              </a:rPr>
              <a:t>They were not able to infect animals and that is why Dr. Marshall decided to do an additional test. </a:t>
            </a:r>
            <a:endParaRPr lang="en-US" sz="2400" dirty="0">
              <a:solidFill>
                <a:srgbClr val="800000"/>
              </a:solidFill>
            </a:endParaRPr>
          </a:p>
          <a:p>
            <a:pPr lvl="1"/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9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38166" cy="6858000"/>
            <a:chOff x="0" y="0"/>
            <a:chExt cx="9138166" cy="6858000"/>
          </a:xfrm>
        </p:grpSpPr>
        <p:sp>
          <p:nvSpPr>
            <p:cNvPr id="6" name="TextBox 5"/>
            <p:cNvSpPr txBox="1"/>
            <p:nvPr/>
          </p:nvSpPr>
          <p:spPr>
            <a:xfrm>
              <a:off x="0" y="0"/>
              <a:ext cx="9138166" cy="685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" name="Title 1"/>
            <p:cNvSpPr txBox="1">
              <a:spLocks/>
            </p:cNvSpPr>
            <p:nvPr/>
          </p:nvSpPr>
          <p:spPr bwMode="auto">
            <a:xfrm>
              <a:off x="457200" y="274320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342900" lvl="0" indent="-3429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3600" b="1" dirty="0">
                  <a:latin typeface="Gill Sans"/>
                  <a:ea typeface="ＭＳ Ｐゴシック" charset="-128"/>
                  <a:cs typeface="Gill Sans"/>
                </a:rPr>
                <a:t>Drink It!</a:t>
              </a:r>
            </a:p>
          </p:txBody>
        </p:sp>
        <p:sp>
          <p:nvSpPr>
            <p:cNvPr id="3" name="Content Placeholder 2"/>
            <p:cNvSpPr txBox="1">
              <a:spLocks/>
            </p:cNvSpPr>
            <p:nvPr/>
          </p:nvSpPr>
          <p:spPr bwMode="auto">
            <a:xfrm>
              <a:off x="203200" y="1131588"/>
              <a:ext cx="8686800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4572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endParaRPr>
            </a:p>
            <a:p>
              <a:pPr marL="742950" marR="0" lvl="1" indent="-285750" algn="l" defTabSz="4572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Dr. Marshall drank a glass of </a:t>
              </a:r>
              <a:r>
                <a:rPr kumimoji="0" lang="en-US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H. pylori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 culture. </a:t>
              </a:r>
            </a:p>
            <a:p>
              <a:pPr marL="742950" marR="0" lvl="1" indent="-285750" algn="l" defTabSz="4572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–"/>
                <a:tabLst/>
                <a:defRPr/>
              </a:pP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endParaRPr>
            </a:p>
            <a:p>
              <a:pPr marL="742950" marR="0" lvl="1" indent="-285750" algn="l" defTabSz="4572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He became ill with nausea and vomiting several days later.</a:t>
              </a:r>
            </a:p>
            <a:p>
              <a:pPr marL="742950" marR="0" lvl="1" indent="-285750" algn="l" defTabSz="4572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–"/>
                <a:tabLst/>
                <a:defRPr/>
              </a:pP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endParaRPr>
            </a:p>
            <a:p>
              <a:pPr marL="742950" marR="0" lvl="1" indent="-285750" algn="l" defTabSz="4572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2400" b="1" dirty="0" smtClean="0">
                  <a:latin typeface="+mn-lt"/>
                  <a:ea typeface="ＭＳ Ｐゴシック" charset="-128"/>
                </a:rPr>
                <a:t>T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en days later an endoscopy revealed gastritis and </a:t>
              </a:r>
              <a:r>
                <a:rPr kumimoji="0" lang="en-US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H. pylori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. </a:t>
              </a:r>
            </a:p>
          </p:txBody>
        </p:sp>
        <p:pic>
          <p:nvPicPr>
            <p:cNvPr id="4" name="Picture 3" descr="Unknown.jpe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42897" y="3403240"/>
              <a:ext cx="3175252" cy="291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98500" y="4341813"/>
              <a:ext cx="1846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94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Wrap 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Did Dr. Marshall prove causation</a:t>
            </a:r>
            <a:r>
              <a:rPr lang="en-US" sz="2800" b="1" dirty="0"/>
              <a:t>?</a:t>
            </a:r>
          </a:p>
          <a:p>
            <a:endParaRPr lang="en-US" sz="2800" b="1" dirty="0"/>
          </a:p>
          <a:p>
            <a:r>
              <a:rPr lang="en-US" sz="2800" b="1" dirty="0"/>
              <a:t>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256851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</a:t>
            </a:r>
            <a:r>
              <a:rPr lang="en-US" sz="3600" b="1" dirty="0" smtClean="0">
                <a:latin typeface="Gill Sans"/>
                <a:cs typeface="Gill Sans"/>
              </a:rPr>
              <a:t>Objectives:</a:t>
            </a:r>
            <a:endParaRPr lang="en-US" sz="3600" b="1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After finishing today’s lesson, you will be able to:</a:t>
            </a:r>
          </a:p>
          <a:p>
            <a:pPr marL="0" lvl="0" indent="0">
              <a:buNone/>
            </a:pPr>
            <a:endParaRPr lang="en-US" sz="2400" b="1" dirty="0" smtClean="0"/>
          </a:p>
          <a:p>
            <a:pPr lvl="0"/>
            <a:r>
              <a:rPr lang="en-US" sz="2400" b="1" dirty="0"/>
              <a:t>explain how the limitations of Koch’s postulates affect investigations </a:t>
            </a:r>
            <a:r>
              <a:rPr lang="en-US" sz="2400" b="1" dirty="0" smtClean="0"/>
              <a:t>into possible </a:t>
            </a:r>
            <a:r>
              <a:rPr lang="en-US" sz="2400" b="1" dirty="0"/>
              <a:t>infectious diseases.</a:t>
            </a:r>
          </a:p>
          <a:p>
            <a:pPr lvl="0"/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lvl="0"/>
            <a:r>
              <a:rPr lang="en-US" sz="2400" b="1" dirty="0">
                <a:ea typeface="ＭＳ Ｐゴシック" charset="0"/>
                <a:cs typeface="ＭＳ Ｐゴシック" charset="0"/>
              </a:rPr>
              <a:t>d</a:t>
            </a:r>
            <a:r>
              <a:rPr lang="en-US" sz="2400" b="1" dirty="0" smtClean="0">
                <a:ea typeface="ＭＳ Ｐゴシック" charset="0"/>
                <a:cs typeface="ＭＳ Ｐゴシック" charset="0"/>
              </a:rPr>
              <a:t>esign an experiment to test the hypothesis that an infectious agent is the cause of a disease.</a:t>
            </a:r>
          </a:p>
          <a:p>
            <a:pPr lvl="0"/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lvl="0"/>
            <a:r>
              <a:rPr lang="en-US" sz="2400" b="1" dirty="0"/>
              <a:t>predict and interpret the experimental results relating to the hypothesis.</a:t>
            </a:r>
          </a:p>
          <a:p>
            <a:pPr marL="0" lvl="0" indent="0">
              <a:buNone/>
            </a:pPr>
            <a:endParaRPr lang="en-US" sz="2400" b="1" dirty="0" smtClean="0"/>
          </a:p>
          <a:p>
            <a:pPr marL="0" lv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045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Homework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Study for quiz on Unit 2.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822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2679883" y="21190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endParaRPr lang="en-US" dirty="0">
              <a:latin typeface="Gill Sans" charset="0"/>
              <a:ea typeface="ＭＳ Ｐゴシック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86" t="17513" r="-17686" b="5787"/>
          <a:stretch/>
        </p:blipFill>
        <p:spPr bwMode="auto">
          <a:xfrm>
            <a:off x="635033" y="1947672"/>
            <a:ext cx="7940943" cy="335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2621" y="5415597"/>
            <a:ext cx="8561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Gill Sans" charset="0"/>
                <a:ea typeface="ＭＳ Ｐゴシック" charset="0"/>
              </a:rPr>
              <a:t>Ulcers are </a:t>
            </a:r>
            <a:r>
              <a:rPr lang="en-US" sz="2800" b="1" dirty="0" smtClean="0">
                <a:latin typeface="Gill Sans" charset="0"/>
                <a:ea typeface="ＭＳ Ｐゴシック" charset="0"/>
              </a:rPr>
              <a:t>non- to slow-healing </a:t>
            </a:r>
            <a:r>
              <a:rPr lang="en-US" sz="2800" b="1" dirty="0">
                <a:latin typeface="Gill Sans" charset="0"/>
                <a:ea typeface="ＭＳ Ｐゴシック" charset="0"/>
              </a:rPr>
              <a:t>erosions of epithelial </a:t>
            </a:r>
            <a:r>
              <a:rPr lang="en-US" sz="2800" b="1" dirty="0" smtClean="0">
                <a:latin typeface="Gill Sans" charset="0"/>
                <a:ea typeface="ＭＳ Ｐゴシック" charset="0"/>
              </a:rPr>
              <a:t>lining!</a:t>
            </a:r>
            <a:endParaRPr lang="en-US" sz="2800" b="1" dirty="0">
              <a:latin typeface="Gill San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9883" y="1429738"/>
            <a:ext cx="3916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is a stomach ulcer?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754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34016"/>
            <a:chOff x="0" y="0"/>
            <a:chExt cx="9144000" cy="6834016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6834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" name="Title 1"/>
            <p:cNvSpPr txBox="1">
              <a:spLocks/>
            </p:cNvSpPr>
            <p:nvPr/>
          </p:nvSpPr>
          <p:spPr bwMode="auto">
            <a:xfrm>
              <a:off x="457200" y="274638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ill Sans"/>
                  <a:ea typeface="ＭＳ Ｐゴシック" charset="-128"/>
                  <a:cs typeface="Gill Sans"/>
                </a:rPr>
                <a:t>Do Now</a:t>
              </a:r>
            </a:p>
          </p:txBody>
        </p:sp>
        <p:sp>
          <p:nvSpPr>
            <p:cNvPr id="3" name="Content Placeholder 2"/>
            <p:cNvSpPr txBox="1">
              <a:spLocks/>
            </p:cNvSpPr>
            <p:nvPr/>
          </p:nvSpPr>
          <p:spPr bwMode="auto">
            <a:xfrm>
              <a:off x="457200" y="1406629"/>
              <a:ext cx="8229600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b="1" dirty="0" smtClean="0"/>
                <a:t>Discuss the results from your homework experiment. </a:t>
              </a:r>
            </a:p>
            <a:p>
              <a:endParaRPr lang="en-US" sz="2400" b="1" dirty="0" smtClean="0"/>
            </a:p>
            <a:p>
              <a:pPr marL="342900" lvl="0" indent="-342900">
                <a:buFont typeface="+mj-lt"/>
                <a:buAutoNum type="arabicPeriod"/>
              </a:pPr>
              <a:r>
                <a:rPr lang="en-US" sz="2400" b="1" i="1" dirty="0"/>
                <a:t>What people are you going to include in the study</a:t>
              </a:r>
              <a:r>
                <a:rPr lang="en-US" sz="2400" b="1" i="1" dirty="0" smtClean="0"/>
                <a:t>?</a:t>
              </a:r>
            </a:p>
            <a:p>
              <a:pPr marL="342900" lvl="0" indent="-342900">
                <a:buFont typeface="+mj-lt"/>
                <a:buAutoNum type="arabicPeriod"/>
              </a:pPr>
              <a:endParaRPr lang="en-US" sz="2400" dirty="0"/>
            </a:p>
            <a:p>
              <a:pPr marL="342900" lvl="0" indent="-342900">
                <a:buFont typeface="+mj-lt"/>
                <a:buAutoNum type="arabicPeriod"/>
              </a:pPr>
              <a:r>
                <a:rPr lang="en-US" sz="2400" b="1" i="1" dirty="0" smtClean="0"/>
                <a:t>How </a:t>
              </a:r>
              <a:r>
                <a:rPr lang="en-US" sz="2400" b="1" i="1" dirty="0"/>
                <a:t>will the people be grouped and treated</a:t>
              </a:r>
              <a:r>
                <a:rPr lang="en-US" sz="2400" b="1" i="1" dirty="0" smtClean="0"/>
                <a:t>?</a:t>
              </a:r>
            </a:p>
            <a:p>
              <a:pPr marL="342900" lvl="0" indent="-342900">
                <a:buFont typeface="+mj-lt"/>
                <a:buAutoNum type="arabicPeriod"/>
              </a:pPr>
              <a:endParaRPr lang="en-US" sz="2400" dirty="0"/>
            </a:p>
            <a:p>
              <a:pPr marL="342900" lvl="0" indent="-342900">
                <a:buFont typeface="+mj-lt"/>
                <a:buAutoNum type="arabicPeriod"/>
              </a:pPr>
              <a:r>
                <a:rPr lang="en-US" sz="2400" b="1" i="1" dirty="0" smtClean="0"/>
                <a:t>How </a:t>
              </a:r>
              <a:r>
                <a:rPr lang="en-US" sz="2400" b="1" i="1" dirty="0"/>
                <a:t>are you going to measure changes in the ulcers</a:t>
              </a:r>
              <a:r>
                <a:rPr lang="en-US" sz="2400" b="1" i="1" dirty="0" smtClean="0"/>
                <a:t>?</a:t>
              </a:r>
            </a:p>
            <a:p>
              <a:pPr marL="342900" lvl="0" indent="-342900">
                <a:buFont typeface="+mj-lt"/>
                <a:buAutoNum type="arabicPeriod"/>
              </a:pPr>
              <a:endParaRPr lang="en-US" sz="2400" dirty="0"/>
            </a:p>
            <a:p>
              <a:pPr marL="342900" lvl="0" indent="-342900">
                <a:buFont typeface="+mj-lt"/>
                <a:buAutoNum type="arabicPeriod"/>
              </a:pPr>
              <a:r>
                <a:rPr lang="en-US" sz="2400" b="1" i="1" dirty="0" smtClean="0"/>
                <a:t>What </a:t>
              </a:r>
              <a:r>
                <a:rPr lang="en-US" sz="2400" b="1" i="1" dirty="0"/>
                <a:t>is your ‘control group’ and why do you need one?</a:t>
              </a:r>
              <a:endParaRPr lang="en-US" sz="2400" dirty="0"/>
            </a:p>
            <a:p>
              <a:endParaRPr lang="en-US" sz="3200" b="1" dirty="0"/>
            </a:p>
            <a:p>
              <a:pPr marR="0" lvl="0" algn="l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67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36"/>
          <p:cNvSpPr>
            <a:spLocks noGrp="1"/>
          </p:cNvSpPr>
          <p:nvPr>
            <p:ph type="title"/>
          </p:nvPr>
        </p:nvSpPr>
        <p:spPr>
          <a:xfrm>
            <a:off x="105053" y="170070"/>
            <a:ext cx="8937851" cy="1143000"/>
          </a:xfrm>
        </p:spPr>
        <p:txBody>
          <a:bodyPr/>
          <a:lstStyle/>
          <a:p>
            <a:r>
              <a:rPr lang="en-US" b="1" dirty="0">
                <a:latin typeface="Gill Sans" charset="0"/>
                <a:ea typeface="ＭＳ Ｐゴシック" charset="0"/>
              </a:rPr>
              <a:t>Which graph most closely matches the results you predicted?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924" y="1517649"/>
            <a:ext cx="3613751" cy="25908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1600200" y="1759458"/>
            <a:ext cx="1828800" cy="1752600"/>
            <a:chOff x="624" y="1200"/>
            <a:chExt cx="960" cy="912"/>
          </a:xfrm>
        </p:grpSpPr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624" y="120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624" y="21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5791200" y="4191000"/>
            <a:ext cx="2133600" cy="1905000"/>
            <a:chOff x="624" y="1200"/>
            <a:chExt cx="960" cy="912"/>
          </a:xfrm>
        </p:grpSpPr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624" y="120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624" y="21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10"/>
          <p:cNvGrpSpPr>
            <a:grpSpLocks/>
          </p:cNvGrpSpPr>
          <p:nvPr/>
        </p:nvGrpSpPr>
        <p:grpSpPr bwMode="auto">
          <a:xfrm>
            <a:off x="1600200" y="4108450"/>
            <a:ext cx="2133600" cy="1981200"/>
            <a:chOff x="624" y="1200"/>
            <a:chExt cx="960" cy="912"/>
          </a:xfrm>
        </p:grpSpPr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624" y="120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624" y="21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13"/>
          <p:cNvGrpSpPr>
            <a:grpSpLocks/>
          </p:cNvGrpSpPr>
          <p:nvPr/>
        </p:nvGrpSpPr>
        <p:grpSpPr bwMode="auto">
          <a:xfrm>
            <a:off x="5867400" y="1676400"/>
            <a:ext cx="1905000" cy="1752600"/>
            <a:chOff x="624" y="1200"/>
            <a:chExt cx="960" cy="912"/>
          </a:xfrm>
        </p:grpSpPr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624" y="120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624" y="21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 Box 16"/>
          <p:cNvSpPr txBox="1">
            <a:spLocks noChangeArrowheads="1"/>
          </p:cNvSpPr>
          <p:nvPr/>
        </p:nvSpPr>
        <p:spPr bwMode="auto">
          <a:xfrm rot="16200000">
            <a:off x="165100" y="4781550"/>
            <a:ext cx="198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Number of ulcers </a:t>
            </a:r>
          </a:p>
          <a:p>
            <a:pPr eaLnBrk="1" hangingPunct="1"/>
            <a:r>
              <a:rPr lang="en-US" sz="1800" dirty="0"/>
              <a:t>after 2 months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 rot="16200000">
            <a:off x="4400550" y="4781550"/>
            <a:ext cx="198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Number of ulcers </a:t>
            </a:r>
          </a:p>
          <a:p>
            <a:pPr eaLnBrk="1" hangingPunct="1"/>
            <a:r>
              <a:rPr lang="en-US" sz="1800"/>
              <a:t>after 2 months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1752600" y="1827213"/>
            <a:ext cx="4572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2819400" y="3359658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6019800" y="3276600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6934200" y="1752600"/>
            <a:ext cx="4572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1757191" y="4696424"/>
            <a:ext cx="533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2819400" y="4724400"/>
            <a:ext cx="533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6096000" y="5943600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7010400" y="5943600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" name="Text Box 33"/>
          <p:cNvSpPr txBox="1">
            <a:spLocks noChangeArrowheads="1"/>
          </p:cNvSpPr>
          <p:nvPr/>
        </p:nvSpPr>
        <p:spPr bwMode="auto">
          <a:xfrm>
            <a:off x="380249" y="1674188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+mn-lt"/>
              </a:rPr>
              <a:t>A</a:t>
            </a:r>
          </a:p>
        </p:txBody>
      </p: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4573979" y="1679575"/>
            <a:ext cx="385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B</a:t>
            </a:r>
          </a:p>
        </p:txBody>
      </p:sp>
      <p:sp>
        <p:nvSpPr>
          <p:cNvPr id="62" name="Rectangle 35"/>
          <p:cNvSpPr>
            <a:spLocks noChangeArrowheads="1"/>
          </p:cNvSpPr>
          <p:nvPr/>
        </p:nvSpPr>
        <p:spPr bwMode="auto">
          <a:xfrm>
            <a:off x="457200" y="4343400"/>
            <a:ext cx="374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C</a:t>
            </a:r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4548907" y="4346575"/>
            <a:ext cx="411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D</a:t>
            </a:r>
          </a:p>
        </p:txBody>
      </p:sp>
      <p:sp>
        <p:nvSpPr>
          <p:cNvPr id="64" name="Rectangle 37"/>
          <p:cNvSpPr>
            <a:spLocks noChangeArrowheads="1"/>
          </p:cNvSpPr>
          <p:nvPr/>
        </p:nvSpPr>
        <p:spPr bwMode="auto">
          <a:xfrm>
            <a:off x="1460500" y="3503613"/>
            <a:ext cx="259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Control     Experimental</a:t>
            </a: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1520825" y="6068024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Control     Experimental</a:t>
            </a:r>
          </a:p>
        </p:txBody>
      </p:sp>
      <p:sp>
        <p:nvSpPr>
          <p:cNvPr id="66" name="Rectangle 40"/>
          <p:cNvSpPr>
            <a:spLocks noChangeArrowheads="1"/>
          </p:cNvSpPr>
          <p:nvPr/>
        </p:nvSpPr>
        <p:spPr bwMode="auto">
          <a:xfrm>
            <a:off x="5791200" y="6113463"/>
            <a:ext cx="259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Control     Experimental</a:t>
            </a:r>
          </a:p>
        </p:txBody>
      </p:sp>
      <p:sp>
        <p:nvSpPr>
          <p:cNvPr id="67" name="Rectangle 37"/>
          <p:cNvSpPr>
            <a:spLocks noChangeArrowheads="1"/>
          </p:cNvSpPr>
          <p:nvPr/>
        </p:nvSpPr>
        <p:spPr bwMode="auto">
          <a:xfrm>
            <a:off x="5791200" y="3436511"/>
            <a:ext cx="259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Control     Experimental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 rot="16200000">
            <a:off x="221916" y="2327235"/>
            <a:ext cx="198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Number of ulcers </a:t>
            </a:r>
          </a:p>
          <a:p>
            <a:pPr eaLnBrk="1" hangingPunct="1"/>
            <a:r>
              <a:rPr lang="en-US" sz="1800" dirty="0"/>
              <a:t>after 2 months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 rot="16200000">
            <a:off x="4400550" y="2220796"/>
            <a:ext cx="198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Number of ulcers </a:t>
            </a:r>
          </a:p>
          <a:p>
            <a:pPr eaLnBrk="1" hangingPunct="1"/>
            <a:r>
              <a:rPr lang="en-US" sz="1800" dirty="0"/>
              <a:t>after 2 months</a:t>
            </a:r>
          </a:p>
        </p:txBody>
      </p:sp>
    </p:spTree>
    <p:extLst>
      <p:ext uri="{BB962C8B-B14F-4D97-AF65-F5344CB8AC3E}">
        <p14:creationId xmlns:p14="http://schemas.microsoft.com/office/powerpoint/2010/main" val="309466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What would you expect to see if stomach ulcers were caused by bacteria?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Where </a:t>
            </a:r>
            <a:r>
              <a:rPr lang="en-US" sz="2800" b="1" dirty="0"/>
              <a:t>would you look for the bacteria?</a:t>
            </a:r>
          </a:p>
        </p:txBody>
      </p:sp>
    </p:spTree>
    <p:extLst>
      <p:ext uri="{BB962C8B-B14F-4D97-AF65-F5344CB8AC3E}">
        <p14:creationId xmlns:p14="http://schemas.microsoft.com/office/powerpoint/2010/main" val="390485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Dr. J. Robin </a:t>
            </a:r>
            <a:r>
              <a:rPr lang="en-US" dirty="0" smtClean="0">
                <a:latin typeface="Gill Sans" charset="0"/>
                <a:ea typeface="ＭＳ Ｐゴシック" charset="0"/>
              </a:rPr>
              <a:t>Warren (pathologist</a:t>
            </a:r>
            <a:r>
              <a:rPr lang="en-US" dirty="0">
                <a:latin typeface="Gill Sans" charset="0"/>
                <a:ea typeface="ＭＳ Ｐゴシック" charset="0"/>
              </a:rPr>
              <a:t>)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51214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Examined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stomach biopsies of patients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under the microscope. His patients had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various stomach ailments.  </a:t>
            </a:r>
          </a:p>
        </p:txBody>
      </p:sp>
      <p:pic>
        <p:nvPicPr>
          <p:cNvPr id="126979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r="14318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265486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83345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ＭＳ Ｐゴシック" charset="0"/>
              </a:rPr>
              <a:t>When he observed biopsy slides of patients with ulcers …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132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523251"/>
            <a:ext cx="4264804" cy="4613034"/>
          </a:xfrm>
        </p:spPr>
        <p:txBody>
          <a:bodyPr/>
          <a:lstStyle/>
          <a:p>
            <a:r>
              <a:rPr lang="en-US" sz="2800" dirty="0" smtClean="0"/>
              <a:t>He noticed </a:t>
            </a:r>
            <a:r>
              <a:rPr lang="en-US" sz="2800" dirty="0"/>
              <a:t>black </a:t>
            </a:r>
            <a:r>
              <a:rPr lang="en-US" sz="2800" dirty="0" smtClean="0"/>
              <a:t>spots of bacteria in the tissue.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It was a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new species of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bacteria later named </a:t>
            </a:r>
            <a:r>
              <a:rPr lang="en-US" sz="2800" i="1" dirty="0" smtClean="0">
                <a:latin typeface="Calibri" charset="0"/>
                <a:ea typeface="ＭＳ Ｐゴシック" charset="0"/>
                <a:cs typeface="ＭＳ Ｐゴシック" charset="0"/>
              </a:rPr>
              <a:t>Helicobacter pylori.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He thought the bacteria caused ulcers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ut his colleagues did not believe him!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smtClean="0">
                <a:latin typeface="Calibri" charset="0"/>
                <a:ea typeface="ＭＳ Ｐゴシック" charset="0"/>
                <a:cs typeface="ＭＳ Ｐゴシック" charset="0"/>
              </a:rPr>
              <a:t>Why?</a:t>
            </a:r>
            <a:r>
              <a:rPr lang="en-US" sz="3600" i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3210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05" y="1748984"/>
            <a:ext cx="4050519" cy="3133149"/>
          </a:xfrm>
        </p:spPr>
      </p:pic>
    </p:spTree>
    <p:extLst>
      <p:ext uri="{BB962C8B-B14F-4D97-AF65-F5344CB8AC3E}">
        <p14:creationId xmlns:p14="http://schemas.microsoft.com/office/powerpoint/2010/main" val="178589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T</a:t>
            </a:r>
            <a:r>
              <a:rPr lang="en-US" dirty="0" smtClean="0">
                <a:latin typeface="Gill Sans" charset="0"/>
                <a:ea typeface="ＭＳ Ｐゴシック" charset="0"/>
              </a:rPr>
              <a:t>here </a:t>
            </a:r>
            <a:r>
              <a:rPr lang="en-US" dirty="0">
                <a:latin typeface="Gill Sans" charset="0"/>
                <a:ea typeface="ＭＳ Ｐゴシック" charset="0"/>
              </a:rPr>
              <a:t>are alternative explanations!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idx="1"/>
          </p:nvPr>
        </p:nvSpPr>
        <p:spPr>
          <a:xfrm>
            <a:off x="611674" y="2009107"/>
            <a:ext cx="8229600" cy="3859213"/>
          </a:xfrm>
        </p:spPr>
        <p:txBody>
          <a:bodyPr/>
          <a:lstStyle/>
          <a:p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What might be some alternative explanations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why Dr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. Warren was finding bacteria on his slides? </a:t>
            </a:r>
          </a:p>
        </p:txBody>
      </p:sp>
    </p:spTree>
    <p:extLst>
      <p:ext uri="{BB962C8B-B14F-4D97-AF65-F5344CB8AC3E}">
        <p14:creationId xmlns:p14="http://schemas.microsoft.com/office/powerpoint/2010/main" val="394194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8367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20339</TotalTime>
  <Words>814</Words>
  <Application>Microsoft Macintosh PowerPoint</Application>
  <PresentationFormat>On-screen Show (4:3)</PresentationFormat>
  <Paragraphs>148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Theme</vt:lpstr>
      <vt:lpstr>PowerPoint Presentation</vt:lpstr>
      <vt:lpstr>Lesson Objectives:</vt:lpstr>
      <vt:lpstr>Do Now</vt:lpstr>
      <vt:lpstr>PowerPoint Presentation</vt:lpstr>
      <vt:lpstr>Which graph most closely matches the results you predicted?</vt:lpstr>
      <vt:lpstr>Discussion</vt:lpstr>
      <vt:lpstr>Dr. J. Robin Warren (pathologist)</vt:lpstr>
      <vt:lpstr>When he observed biopsy slides of patients with ulcers …</vt:lpstr>
      <vt:lpstr>There are alternative explanations!</vt:lpstr>
      <vt:lpstr>Dr. Barry J. Marshall joins  Dr. Warren’s research group</vt:lpstr>
      <vt:lpstr>  Their first survey study:   </vt:lpstr>
      <vt:lpstr>Activity:  Possible second study</vt:lpstr>
      <vt:lpstr>The doctors divided patients into two groups:</vt:lpstr>
      <vt:lpstr>2. Using the graph below, predict the results of your experiment.</vt:lpstr>
      <vt:lpstr>Which graph most closely matches the results you predicted?</vt:lpstr>
      <vt:lpstr>Actual results of Warren &amp; Marshall’s study</vt:lpstr>
      <vt:lpstr>Do these results prove causation? </vt:lpstr>
      <vt:lpstr>PowerPoint Presentation</vt:lpstr>
      <vt:lpstr>Wrap Up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Infectious Diseases Module !</dc:title>
  <dc:creator>berri jacque</dc:creator>
  <cp:lastModifiedBy>Desislava</cp:lastModifiedBy>
  <cp:revision>88</cp:revision>
  <dcterms:created xsi:type="dcterms:W3CDTF">2014-02-28T16:37:15Z</dcterms:created>
  <dcterms:modified xsi:type="dcterms:W3CDTF">2014-10-08T19:00:13Z</dcterms:modified>
</cp:coreProperties>
</file>